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12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BBBA30-7C46-4580-88FE-3906B112DD28}" type="datetimeFigureOut">
              <a:rPr lang="id-ID" smtClean="0"/>
              <a:pPr/>
              <a:t>30/09/2022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F86089-B1A2-4FD8-8B6C-C727BD4CAA6C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KONSEP INTEGRATED SUPPLY CHAIN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Henni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4000" dirty="0" smtClean="0"/>
              <a:t>Model supply chain The Interenterprise Supply Chain</a:t>
            </a:r>
            <a:endParaRPr lang="id-ID" sz="4000" dirty="0"/>
          </a:p>
        </p:txBody>
      </p:sp>
      <p:sp>
        <p:nvSpPr>
          <p:cNvPr id="4" name="Flowchart: Multidocument 3"/>
          <p:cNvSpPr/>
          <p:nvPr/>
        </p:nvSpPr>
        <p:spPr>
          <a:xfrm>
            <a:off x="827584" y="2708920"/>
            <a:ext cx="864096" cy="1296144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2204864"/>
            <a:ext cx="115212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dirty="0" smtClean="0"/>
              <a:t>Suppliers</a:t>
            </a:r>
            <a:endParaRPr lang="id-ID" dirty="0"/>
          </a:p>
        </p:txBody>
      </p:sp>
      <p:sp>
        <p:nvSpPr>
          <p:cNvPr id="6" name="Flowchart: Multidocument 5"/>
          <p:cNvSpPr/>
          <p:nvPr/>
        </p:nvSpPr>
        <p:spPr>
          <a:xfrm>
            <a:off x="2771800" y="2636912"/>
            <a:ext cx="864096" cy="1296144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7" name="Flowchart: Multidocument 6"/>
          <p:cNvSpPr/>
          <p:nvPr/>
        </p:nvSpPr>
        <p:spPr>
          <a:xfrm>
            <a:off x="4644008" y="2564904"/>
            <a:ext cx="864096" cy="1296144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8" name="Flowchart: Multidocument 7"/>
          <p:cNvSpPr/>
          <p:nvPr/>
        </p:nvSpPr>
        <p:spPr>
          <a:xfrm>
            <a:off x="6516216" y="2564904"/>
            <a:ext cx="864096" cy="1296144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9" name="Right Arrow 8"/>
          <p:cNvSpPr/>
          <p:nvPr/>
        </p:nvSpPr>
        <p:spPr>
          <a:xfrm>
            <a:off x="1835696" y="3429000"/>
            <a:ext cx="576064" cy="432048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ight Arrow 9"/>
          <p:cNvSpPr/>
          <p:nvPr/>
        </p:nvSpPr>
        <p:spPr>
          <a:xfrm>
            <a:off x="3779912" y="3356992"/>
            <a:ext cx="576064" cy="432048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ight Arrow 10"/>
          <p:cNvSpPr/>
          <p:nvPr/>
        </p:nvSpPr>
        <p:spPr>
          <a:xfrm>
            <a:off x="5652120" y="3284984"/>
            <a:ext cx="576064" cy="432048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ight Arrow 11"/>
          <p:cNvSpPr/>
          <p:nvPr/>
        </p:nvSpPr>
        <p:spPr>
          <a:xfrm rot="10967538">
            <a:off x="1835696" y="2708920"/>
            <a:ext cx="576064" cy="432048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ight Arrow 12"/>
          <p:cNvSpPr/>
          <p:nvPr/>
        </p:nvSpPr>
        <p:spPr>
          <a:xfrm rot="10967538">
            <a:off x="3790094" y="2650686"/>
            <a:ext cx="576064" cy="432048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ight Arrow 13"/>
          <p:cNvSpPr/>
          <p:nvPr/>
        </p:nvSpPr>
        <p:spPr>
          <a:xfrm rot="10967538">
            <a:off x="5734309" y="2578679"/>
            <a:ext cx="576064" cy="432048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6" name="Straight Connector 15"/>
          <p:cNvCxnSpPr/>
          <p:nvPr/>
        </p:nvCxnSpPr>
        <p:spPr>
          <a:xfrm>
            <a:off x="7380312" y="2636912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308304" y="2780928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236296" y="2924944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8244408" y="2636912"/>
            <a:ext cx="0" cy="2808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8100392" y="270892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8028384" y="2780928"/>
            <a:ext cx="0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884368" y="2924944"/>
            <a:ext cx="0" cy="2592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771800" y="2132856"/>
            <a:ext cx="115212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dirty="0" smtClean="0"/>
              <a:t>Plants</a:t>
            </a:r>
            <a:endParaRPr lang="id-ID" dirty="0"/>
          </a:p>
        </p:txBody>
      </p:sp>
      <p:sp>
        <p:nvSpPr>
          <p:cNvPr id="35" name="TextBox 34"/>
          <p:cNvSpPr txBox="1"/>
          <p:nvPr/>
        </p:nvSpPr>
        <p:spPr>
          <a:xfrm>
            <a:off x="4427984" y="2060848"/>
            <a:ext cx="1296144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dirty="0" smtClean="0"/>
              <a:t>Distributor</a:t>
            </a:r>
            <a:endParaRPr lang="id-ID" dirty="0"/>
          </a:p>
        </p:txBody>
      </p:sp>
      <p:sp>
        <p:nvSpPr>
          <p:cNvPr id="36" name="TextBox 35"/>
          <p:cNvSpPr txBox="1"/>
          <p:nvPr/>
        </p:nvSpPr>
        <p:spPr>
          <a:xfrm>
            <a:off x="6444208" y="2060848"/>
            <a:ext cx="115212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dirty="0" smtClean="0"/>
              <a:t>Retailers</a:t>
            </a:r>
            <a:endParaRPr lang="id-ID" dirty="0"/>
          </a:p>
        </p:txBody>
      </p:sp>
      <p:sp>
        <p:nvSpPr>
          <p:cNvPr id="37" name="TextBox 36"/>
          <p:cNvSpPr txBox="1"/>
          <p:nvPr/>
        </p:nvSpPr>
        <p:spPr>
          <a:xfrm>
            <a:off x="755576" y="4149080"/>
            <a:ext cx="115212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dirty="0" smtClean="0"/>
              <a:t>Inventory</a:t>
            </a:r>
            <a:endParaRPr lang="id-ID" dirty="0"/>
          </a:p>
        </p:txBody>
      </p:sp>
      <p:sp>
        <p:nvSpPr>
          <p:cNvPr id="38" name="TextBox 37"/>
          <p:cNvSpPr txBox="1"/>
          <p:nvPr/>
        </p:nvSpPr>
        <p:spPr>
          <a:xfrm>
            <a:off x="2483768" y="4149080"/>
            <a:ext cx="115212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dirty="0" smtClean="0"/>
              <a:t>Inventory</a:t>
            </a:r>
            <a:endParaRPr lang="id-ID" dirty="0"/>
          </a:p>
        </p:txBody>
      </p:sp>
      <p:sp>
        <p:nvSpPr>
          <p:cNvPr id="39" name="TextBox 38"/>
          <p:cNvSpPr txBox="1"/>
          <p:nvPr/>
        </p:nvSpPr>
        <p:spPr>
          <a:xfrm>
            <a:off x="6300192" y="4149080"/>
            <a:ext cx="115212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dirty="0" smtClean="0"/>
              <a:t>Inventory</a:t>
            </a:r>
            <a:endParaRPr lang="id-ID" dirty="0"/>
          </a:p>
        </p:txBody>
      </p:sp>
      <p:sp>
        <p:nvSpPr>
          <p:cNvPr id="40" name="TextBox 39"/>
          <p:cNvSpPr txBox="1"/>
          <p:nvPr/>
        </p:nvSpPr>
        <p:spPr>
          <a:xfrm>
            <a:off x="4427984" y="4149080"/>
            <a:ext cx="115212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dirty="0" smtClean="0"/>
              <a:t>Inventory</a:t>
            </a:r>
            <a:endParaRPr lang="id-ID" dirty="0"/>
          </a:p>
        </p:txBody>
      </p:sp>
      <p:sp>
        <p:nvSpPr>
          <p:cNvPr id="41" name="TextBox 40"/>
          <p:cNvSpPr txBox="1"/>
          <p:nvPr/>
        </p:nvSpPr>
        <p:spPr>
          <a:xfrm>
            <a:off x="4932040" y="4725144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 smtClean="0"/>
              <a:t>Pos Data</a:t>
            </a:r>
          </a:p>
          <a:p>
            <a:pPr algn="r"/>
            <a:r>
              <a:rPr lang="id-ID" dirty="0" smtClean="0"/>
              <a:t>Forecast macro Data</a:t>
            </a:r>
          </a:p>
          <a:p>
            <a:pPr algn="r"/>
            <a:r>
              <a:rPr lang="id-ID" dirty="0" smtClean="0"/>
              <a:t>Promotional  Micro Data</a:t>
            </a:r>
            <a:endParaRPr lang="id-ID" dirty="0"/>
          </a:p>
        </p:txBody>
      </p:sp>
      <p:sp>
        <p:nvSpPr>
          <p:cNvPr id="42" name="TextBox 41"/>
          <p:cNvSpPr txBox="1"/>
          <p:nvPr/>
        </p:nvSpPr>
        <p:spPr>
          <a:xfrm>
            <a:off x="539552" y="5733256"/>
            <a:ext cx="7776864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Supply Chain Data Management</a:t>
            </a:r>
            <a:endParaRPr lang="id-ID" dirty="0"/>
          </a:p>
        </p:txBody>
      </p:sp>
      <p:sp>
        <p:nvSpPr>
          <p:cNvPr id="43" name="Right Arrow 42"/>
          <p:cNvSpPr/>
          <p:nvPr/>
        </p:nvSpPr>
        <p:spPr>
          <a:xfrm>
            <a:off x="755576" y="6165304"/>
            <a:ext cx="576064" cy="432048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44" name="TextBox 43"/>
          <p:cNvSpPr txBox="1"/>
          <p:nvPr/>
        </p:nvSpPr>
        <p:spPr>
          <a:xfrm>
            <a:off x="1475656" y="616530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Goods</a:t>
            </a:r>
            <a:endParaRPr lang="id-ID" dirty="0"/>
          </a:p>
        </p:txBody>
      </p:sp>
      <p:sp>
        <p:nvSpPr>
          <p:cNvPr id="45" name="Right Arrow 44"/>
          <p:cNvSpPr/>
          <p:nvPr/>
        </p:nvSpPr>
        <p:spPr>
          <a:xfrm rot="10967538">
            <a:off x="2637966" y="6107071"/>
            <a:ext cx="576064" cy="432048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7" name="TextBox 46"/>
          <p:cNvSpPr txBox="1"/>
          <p:nvPr/>
        </p:nvSpPr>
        <p:spPr>
          <a:xfrm>
            <a:off x="3275856" y="616530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Orders</a:t>
            </a:r>
            <a:endParaRPr lang="id-ID" dirty="0"/>
          </a:p>
        </p:txBody>
      </p:sp>
      <p:cxnSp>
        <p:nvCxnSpPr>
          <p:cNvPr id="49" name="Straight Arrow Connector 48"/>
          <p:cNvCxnSpPr>
            <a:stCxn id="37" idx="2"/>
          </p:cNvCxnSpPr>
          <p:nvPr/>
        </p:nvCxnSpPr>
        <p:spPr>
          <a:xfrm>
            <a:off x="1331640" y="4518412"/>
            <a:ext cx="0" cy="114283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8" idx="2"/>
          </p:cNvCxnSpPr>
          <p:nvPr/>
        </p:nvCxnSpPr>
        <p:spPr>
          <a:xfrm>
            <a:off x="3059832" y="4518412"/>
            <a:ext cx="0" cy="10708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0" idx="2"/>
          </p:cNvCxnSpPr>
          <p:nvPr/>
        </p:nvCxnSpPr>
        <p:spPr>
          <a:xfrm>
            <a:off x="5004048" y="4518412"/>
            <a:ext cx="0" cy="121484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804248" y="4437112"/>
            <a:ext cx="72008" cy="28803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Terdapat dua konsep yang banyak digunakan untuk meningkatkan efisiensi dan efektivitas dalam pergerakan barang di supply chain yaitu :</a:t>
            </a:r>
          </a:p>
          <a:p>
            <a:pPr lvl="1"/>
            <a:r>
              <a:rPr lang="id-ID" dirty="0" smtClean="0"/>
              <a:t>Mengurangi </a:t>
            </a:r>
            <a:r>
              <a:rPr lang="id-ID" i="1" dirty="0" smtClean="0"/>
              <a:t>supplier</a:t>
            </a:r>
          </a:p>
          <a:p>
            <a:pPr lvl="1"/>
            <a:r>
              <a:rPr lang="id-ID" dirty="0" smtClean="0"/>
              <a:t>Mengembangkan </a:t>
            </a:r>
            <a:r>
              <a:rPr lang="id-ID" i="1" dirty="0" smtClean="0"/>
              <a:t>supplier partnership</a:t>
            </a:r>
            <a:r>
              <a:rPr lang="id-ID" dirty="0" smtClean="0"/>
              <a:t> atau</a:t>
            </a:r>
            <a:r>
              <a:rPr lang="id-ID" i="1" dirty="0" smtClean="0"/>
              <a:t> strategic alliance</a:t>
            </a:r>
          </a:p>
          <a:p>
            <a:pPr lvl="1"/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Mengurangi Jumlah Supplier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Dikembangkan sejak akhir tahun 1980-an yang bertujuan mengurangi ketidakseragaman, biaya-biaya negosiasi, dan pelacakan </a:t>
            </a:r>
          </a:p>
          <a:p>
            <a:r>
              <a:rPr lang="id-ID" dirty="0" smtClean="0"/>
              <a:t>Awal perubahan kecenderungan dari konsep multiple supplier ke single supplier</a:t>
            </a:r>
          </a:p>
          <a:p>
            <a:r>
              <a:rPr lang="id-ID" dirty="0" smtClean="0"/>
              <a:t>Dengan demikian, cara lama yang dahulu dianggap ampuh seperti mencari sourcing dengan cara tender terbuka makin tidak populer, karena tender terbuka tidak menjamin terbatasnya jumlah supplier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Supplier partnership atau Strategic alliance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Konsep ini dikembangkan sejak pertengahan tahun 1990</a:t>
            </a:r>
          </a:p>
          <a:p>
            <a:r>
              <a:rPr lang="id-ID" dirty="0" smtClean="0"/>
              <a:t>Konsep ini menganggap bahwa hanya dengan </a:t>
            </a:r>
            <a:r>
              <a:rPr lang="id-ID" i="1" dirty="0" smtClean="0"/>
              <a:t>supplier partnership</a:t>
            </a:r>
            <a:r>
              <a:rPr lang="id-ID" dirty="0" smtClean="0"/>
              <a:t>, </a:t>
            </a:r>
            <a:r>
              <a:rPr lang="id-ID" i="1" dirty="0" smtClean="0"/>
              <a:t>key supplier</a:t>
            </a:r>
            <a:r>
              <a:rPr lang="id-ID" dirty="0" smtClean="0"/>
              <a:t> untuk barang tertentu merupakan </a:t>
            </a:r>
            <a:r>
              <a:rPr lang="id-ID" i="1" dirty="0" smtClean="0"/>
              <a:t>strategic sources</a:t>
            </a:r>
            <a:r>
              <a:rPr lang="id-ID" dirty="0" smtClean="0"/>
              <a:t> yang dapat diandalkan dan dapat menjamin lancarnya pergerakan barang dalam supply chain</a:t>
            </a:r>
          </a:p>
          <a:p>
            <a:r>
              <a:rPr lang="id-ID" dirty="0" smtClean="0"/>
              <a:t>Pada konsep ini selalu dibarengi dengan konsep perbaikan yang terus-menerus dalam hal biaya dan mutu barang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Supplier partnership atau Strategic alliance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Aliansi strategik adalah relasi jangka panjang dimana pihak-pihak  yang terlibat bekerja sama dan berkemauan untuk melakukan atau memodifikasi praktek bisnis untuk  memperbaiki performance bersama</a:t>
            </a:r>
          </a:p>
          <a:p>
            <a:r>
              <a:rPr lang="id-ID" dirty="0" smtClean="0"/>
              <a:t>Indikator variabel mengukur kesuksesan variabel mengacu pada penelitian Saxxon, Dussauge, dan Garrette dalam johanes handoko yaitu :</a:t>
            </a:r>
          </a:p>
          <a:p>
            <a:pPr lvl="1"/>
            <a:r>
              <a:rPr lang="id-ID" dirty="0" smtClean="0"/>
              <a:t>Kelanjutan aliansi</a:t>
            </a:r>
          </a:p>
          <a:p>
            <a:pPr lvl="1"/>
            <a:r>
              <a:rPr lang="id-ID" dirty="0" smtClean="0"/>
              <a:t>Peningkatan kualitas</a:t>
            </a:r>
          </a:p>
          <a:p>
            <a:pPr lvl="1"/>
            <a:r>
              <a:rPr lang="id-ID" smtClean="0"/>
              <a:t>Kemampuan berkompetisi</a:t>
            </a:r>
            <a:endParaRPr lang="id-ID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Jenis-jenis Inventory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Bahan baku (</a:t>
            </a:r>
            <a:r>
              <a:rPr lang="id-ID" i="1" dirty="0" smtClean="0"/>
              <a:t>raw materials</a:t>
            </a:r>
            <a:r>
              <a:rPr lang="id-ID" dirty="0" smtClean="0"/>
              <a:t>)</a:t>
            </a:r>
          </a:p>
          <a:p>
            <a:pPr lvl="1"/>
            <a:r>
              <a:rPr lang="id-ID" dirty="0" smtClean="0"/>
              <a:t>Mata rantai pertama ada di pabrik pmbuat bahan baku ini, dan mata rantai terakhir ada di pabrik pembuat </a:t>
            </a:r>
            <a:r>
              <a:rPr lang="id-ID" i="1" dirty="0" smtClean="0"/>
              <a:t>finished product</a:t>
            </a:r>
            <a:r>
              <a:rPr lang="id-ID" dirty="0" smtClean="0"/>
              <a:t> (bukan di konsumen akhir)</a:t>
            </a:r>
          </a:p>
          <a:p>
            <a:r>
              <a:rPr lang="id-ID" dirty="0" smtClean="0"/>
              <a:t>Barang setengah jadi (</a:t>
            </a:r>
            <a:r>
              <a:rPr lang="id-ID" i="1" dirty="0" smtClean="0"/>
              <a:t>semi finished product</a:t>
            </a:r>
            <a:r>
              <a:rPr lang="id-ID" dirty="0" smtClean="0"/>
              <a:t>)</a:t>
            </a:r>
          </a:p>
          <a:p>
            <a:pPr lvl="1"/>
            <a:r>
              <a:rPr lang="id-ID" dirty="0" smtClean="0"/>
              <a:t>Hasil dari proses bahan baku</a:t>
            </a:r>
          </a:p>
          <a:p>
            <a:pPr lvl="1"/>
            <a:r>
              <a:rPr lang="id-ID" dirty="0" smtClean="0"/>
              <a:t>Barang setengah jadi dapat langsung diproses di pabrik yang sama menjadi barang jadi, tapi dapat juga dijual pada konsumen </a:t>
            </a:r>
          </a:p>
          <a:p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Barang jadi (</a:t>
            </a:r>
            <a:r>
              <a:rPr lang="id-ID" i="1" dirty="0" smtClean="0"/>
              <a:t>finished product</a:t>
            </a:r>
            <a:r>
              <a:rPr lang="id-ID" dirty="0" smtClean="0"/>
              <a:t>)</a:t>
            </a:r>
          </a:p>
          <a:p>
            <a:pPr lvl="1"/>
            <a:r>
              <a:rPr lang="id-ID" dirty="0" smtClean="0"/>
              <a:t>Bermula dari mata rantai bahan jadi ada di pabrik, sebagai hasil dari pengolahan bahan baku menjadi bahan setengah jadi.</a:t>
            </a:r>
          </a:p>
          <a:p>
            <a:pPr lvl="1"/>
            <a:r>
              <a:rPr lang="id-ID" dirty="0" smtClean="0"/>
              <a:t>Akhir mata rantai ada di konsumen akhir pengguna </a:t>
            </a:r>
          </a:p>
          <a:p>
            <a:r>
              <a:rPr lang="id-ID" dirty="0" smtClean="0"/>
              <a:t>Material dan suku cadang (MRO = </a:t>
            </a:r>
            <a:r>
              <a:rPr lang="id-ID" i="1" dirty="0" smtClean="0"/>
              <a:t>materials for maintenance, repair and operation</a:t>
            </a:r>
            <a:r>
              <a:rPr lang="id-ID" dirty="0" smtClean="0"/>
              <a:t>)</a:t>
            </a:r>
          </a:p>
          <a:p>
            <a:pPr lvl="1"/>
            <a:r>
              <a:rPr lang="id-ID" dirty="0" smtClean="0"/>
              <a:t>Inventory yang digunakan untuk menunjang pabrik pembuat barang jadi</a:t>
            </a:r>
          </a:p>
          <a:p>
            <a:pPr lvl="1"/>
            <a:r>
              <a:rPr lang="id-ID" dirty="0" smtClean="0"/>
              <a:t>Mata rantainya bermula dari pabrik pembuat material MRO tadi dan berakhir di perusahaan pembuat barang jadi tersebut, sebagai </a:t>
            </a:r>
            <a:r>
              <a:rPr lang="id-ID" i="1" dirty="0" smtClean="0"/>
              <a:t>final user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Barang komoditas</a:t>
            </a:r>
          </a:p>
          <a:p>
            <a:pPr lvl="1"/>
            <a:r>
              <a:rPr lang="id-ID" dirty="0" smtClean="0"/>
              <a:t>Barang yang dibeli oleh perusahaan tertentu sudah dalam bentuk barang jadi dan diperdagangkan </a:t>
            </a:r>
          </a:p>
          <a:p>
            <a:pPr lvl="1"/>
            <a:r>
              <a:rPr lang="id-ID" dirty="0" smtClean="0"/>
              <a:t>Mata rantai inventory ini bermula dari pabrik pembuat komoditas tersebut dan berakhir pada konsumen akhir pengguna barang tersebut.</a:t>
            </a:r>
          </a:p>
          <a:p>
            <a:pPr lvl="1"/>
            <a:r>
              <a:rPr lang="id-ID" dirty="0" smtClean="0"/>
              <a:t>Barang komoditas kadang juga disebut resales commodities, karena barang tersebut dibeli untuk dijual lagi dengan keuntungan tertentu</a:t>
            </a:r>
          </a:p>
          <a:p>
            <a:pPr>
              <a:buNone/>
            </a:pPr>
            <a:endParaRPr lang="id-ID" dirty="0" smtClean="0"/>
          </a:p>
          <a:p>
            <a:pPr lvl="1"/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Barang proyek</a:t>
            </a:r>
          </a:p>
          <a:p>
            <a:pPr lvl="1"/>
            <a:r>
              <a:rPr lang="id-ID" dirty="0" smtClean="0"/>
              <a:t>Material dan suku cadang yang digunakan untuk membangun proyek tertentu, misalnya membuat pabrik baru</a:t>
            </a:r>
          </a:p>
          <a:p>
            <a:pPr lvl="1"/>
            <a:r>
              <a:rPr lang="id-ID" dirty="0" smtClean="0"/>
              <a:t>Mata rantai panjangnya hampir sama dengan MRO materials, jadi bermula dari pabrik pembuat barang-barang tersebut dan berakhir di perusahaan pembuat barang jadi yang dimaksud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Pemain utama supply chain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Suppliers</a:t>
            </a:r>
          </a:p>
          <a:p>
            <a:r>
              <a:rPr lang="id-ID" dirty="0" smtClean="0"/>
              <a:t>Manufacturer</a:t>
            </a:r>
          </a:p>
          <a:p>
            <a:r>
              <a:rPr lang="id-ID" dirty="0" smtClean="0"/>
              <a:t>Distribution</a:t>
            </a:r>
          </a:p>
          <a:p>
            <a:r>
              <a:rPr lang="id-ID" dirty="0" smtClean="0"/>
              <a:t>Retail outlet</a:t>
            </a:r>
          </a:p>
          <a:p>
            <a:r>
              <a:rPr lang="id-ID" dirty="0" smtClean="0"/>
              <a:t>customers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Chain 1 : Suppliers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Rantai pertama dalam suatu supply chain</a:t>
            </a:r>
          </a:p>
          <a:p>
            <a:r>
              <a:rPr lang="id-ID" dirty="0" smtClean="0"/>
              <a:t>Sumber yang menyediakan bahan pertama, dimana rantai penyaluran barang di mulai</a:t>
            </a:r>
          </a:p>
          <a:p>
            <a:r>
              <a:rPr lang="id-ID" dirty="0" smtClean="0"/>
              <a:t>Bahan pertama ini bisa berupa bahan baku, bahan mentah, bahan penolong, bahan dagangan, subassemlies, suku cadang, dsb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300" dirty="0" smtClean="0"/>
              <a:t>Chain 1-2: Suppliers -&gt; Manufacturer </a:t>
            </a:r>
            <a:endParaRPr lang="id-ID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Rantai pertama dihubungkan dengan rantai kedua, yaitu manufaktur atau pabrik yang melakukan pekerjaan membuat atau merakit produk.</a:t>
            </a:r>
          </a:p>
          <a:p>
            <a:r>
              <a:rPr lang="id-ID" dirty="0" smtClean="0"/>
              <a:t>Pada rantai ini sudah ada potensi untuk melakukan penghematan, misalnya penghematan persediaan bahan baku, barang setengah jadi maupun produk jadi yang berada di pihak </a:t>
            </a:r>
            <a:r>
              <a:rPr lang="id-ID" i="1" dirty="0" smtClean="0"/>
              <a:t>supplier</a:t>
            </a:r>
            <a:r>
              <a:rPr lang="id-ID" dirty="0" smtClean="0"/>
              <a:t>, manufaktur, dan tempat transit merupakan target penghematan ini. </a:t>
            </a:r>
          </a:p>
          <a:p>
            <a:r>
              <a:rPr lang="id-ID" dirty="0" smtClean="0"/>
              <a:t>Penghematan kadang mencapai 40%-60% dapat diperoleh dari </a:t>
            </a:r>
            <a:r>
              <a:rPr lang="id-ID" i="1" dirty="0" smtClean="0"/>
              <a:t>inventory carrying cost</a:t>
            </a:r>
            <a:r>
              <a:rPr lang="id-ID" dirty="0" smtClean="0"/>
              <a:t>, melalui konsep </a:t>
            </a:r>
            <a:r>
              <a:rPr lang="id-ID" i="1" dirty="0" smtClean="0"/>
              <a:t>supplier partnering</a:t>
            </a:r>
            <a:endParaRPr lang="id-ID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Chain 1-2-3: Supplier-&gt; Manufacturer -&gt; Distribution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Barang dari pabrik  melalui gudangnya disalurkan ke  gudang distributor atau wholesaler atau pedagang besar dalam jumlah besar , dan akan disalurkan ke retailer atau pengecer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Chain 1-2-3-4: Supplier-&gt; Manufakturer-&gt; Distribution-&gt; Retail Outlets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Gudang distributor  digunakan untuk menyimpan barang sebelum disalurkan lagi ke pihak pengecer. </a:t>
            </a:r>
          </a:p>
          <a:p>
            <a:r>
              <a:rPr lang="id-ID" dirty="0" smtClean="0"/>
              <a:t>Terdapat penghematan dalam bentuk jumlah inventori dan biaya gudang, dengan cara melakukan desain kembali pola-pola pengiriman barang baik dari gudang manufaktur maupun toko pengecer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4000" dirty="0" smtClean="0"/>
              <a:t>Chain 1-2-3-4-5: Supplier-&gt; Manufacturer-&gt; Distribution-&gt; Retail Outlet-&gt; Customers</a:t>
            </a:r>
            <a:r>
              <a:rPr lang="id-ID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Retailers ini menawarkan barangnya langsung kepada para pelanggan atau pembeli. </a:t>
            </a:r>
          </a:p>
          <a:p>
            <a:r>
              <a:rPr lang="id-ID" dirty="0" smtClean="0"/>
              <a:t>Yang termasuk outlet adalah toko, warung, toko serba ada, pasar swalayan, dsb  tempat dimana pembeli akhir melakukan pembelian.</a:t>
            </a:r>
          </a:p>
          <a:p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Model Supply Chain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Dari penjelasan mengenai pelaku-pelaku supply chain tersebut dapat dikembangkan suatu model supply chain</a:t>
            </a:r>
          </a:p>
          <a:p>
            <a:r>
              <a:rPr lang="id-ID" dirty="0" smtClean="0"/>
              <a:t>Model supply chain  merupakan suatu gambaran hubungan mata rantai dari pelaku-pelaku tersebut yang dapat berbentuk seperti mata rantai yang terhubung satu dengan yang lain</a:t>
            </a:r>
          </a:p>
          <a:p>
            <a:r>
              <a:rPr lang="id-ID" dirty="0" smtClean="0"/>
              <a:t>Model supply chain dikembangkan cukup baik pada tahun 1994 oleh A.T Kearney modelnya dapat dilihat pada gambar 1.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71472" y="2500306"/>
            <a:ext cx="8072494" cy="38576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Model supply chain A.T. Kearney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Rounded Rectangle 3"/>
          <p:cNvSpPr/>
          <p:nvPr/>
        </p:nvSpPr>
        <p:spPr>
          <a:xfrm>
            <a:off x="683568" y="4293096"/>
            <a:ext cx="1872208" cy="1418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Supplier’ Supplier</a:t>
            </a:r>
            <a:endParaRPr lang="id-ID" sz="2400" dirty="0"/>
          </a:p>
        </p:txBody>
      </p:sp>
      <p:sp>
        <p:nvSpPr>
          <p:cNvPr id="14" name="Rounded Rectangle 13"/>
          <p:cNvSpPr/>
          <p:nvPr/>
        </p:nvSpPr>
        <p:spPr>
          <a:xfrm>
            <a:off x="2123728" y="3284984"/>
            <a:ext cx="1872208" cy="1418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Suppliers</a:t>
            </a:r>
            <a:endParaRPr lang="id-ID" sz="2400" dirty="0"/>
          </a:p>
        </p:txBody>
      </p:sp>
      <p:sp>
        <p:nvSpPr>
          <p:cNvPr id="16" name="Rounded Rectangle 15"/>
          <p:cNvSpPr/>
          <p:nvPr/>
        </p:nvSpPr>
        <p:spPr>
          <a:xfrm>
            <a:off x="3635896" y="4293096"/>
            <a:ext cx="1872208" cy="1418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Company</a:t>
            </a:r>
            <a:endParaRPr lang="id-ID" sz="2400" dirty="0"/>
          </a:p>
        </p:txBody>
      </p:sp>
      <p:sp>
        <p:nvSpPr>
          <p:cNvPr id="17" name="Rounded Rectangle 16"/>
          <p:cNvSpPr/>
          <p:nvPr/>
        </p:nvSpPr>
        <p:spPr>
          <a:xfrm>
            <a:off x="5076056" y="3284984"/>
            <a:ext cx="1872208" cy="1418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Customers</a:t>
            </a:r>
            <a:endParaRPr lang="id-ID" sz="2400" dirty="0"/>
          </a:p>
        </p:txBody>
      </p:sp>
      <p:sp>
        <p:nvSpPr>
          <p:cNvPr id="18" name="Rounded Rectangle 17"/>
          <p:cNvSpPr/>
          <p:nvPr/>
        </p:nvSpPr>
        <p:spPr>
          <a:xfrm>
            <a:off x="6588224" y="4293096"/>
            <a:ext cx="1872208" cy="1418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Customer End Users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1185</TotalTime>
  <Words>809</Words>
  <Application>Microsoft Office PowerPoint</Application>
  <PresentationFormat>On-screen Show (4:3)</PresentationFormat>
  <Paragraphs>86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</vt:lpstr>
      <vt:lpstr>Constantia</vt:lpstr>
      <vt:lpstr>Wingdings 2</vt:lpstr>
      <vt:lpstr>Flow</vt:lpstr>
      <vt:lpstr>KONSEP INTEGRATED SUPPLY CHAIN</vt:lpstr>
      <vt:lpstr>Pemain utama supply chain</vt:lpstr>
      <vt:lpstr>Chain 1 : Suppliers</vt:lpstr>
      <vt:lpstr>Chain 1-2: Suppliers -&gt; Manufacturer </vt:lpstr>
      <vt:lpstr>Chain 1-2-3: Supplier-&gt; Manufacturer -&gt; Distribution </vt:lpstr>
      <vt:lpstr>Chain 1-2-3-4: Supplier-&gt; Manufakturer-&gt; Distribution-&gt; Retail Outlets</vt:lpstr>
      <vt:lpstr>Chain 1-2-3-4-5: Supplier-&gt; Manufacturer-&gt; Distribution-&gt; Retail Outlet-&gt; Customers </vt:lpstr>
      <vt:lpstr>Model Supply Chain</vt:lpstr>
      <vt:lpstr>Model supply chain A.T. Kearney </vt:lpstr>
      <vt:lpstr>Model supply chain The Interenterprise Supply Chain</vt:lpstr>
      <vt:lpstr>PowerPoint Presentation</vt:lpstr>
      <vt:lpstr>Mengurangi Jumlah Supplier</vt:lpstr>
      <vt:lpstr>Supplier partnership atau Strategic alliance</vt:lpstr>
      <vt:lpstr>Supplier partnership atau Strategic alliance</vt:lpstr>
      <vt:lpstr>Jenis-jenis Inventory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INTEGRATED SUPPLY CHAIN</dc:title>
  <dc:creator>Henni</dc:creator>
  <cp:lastModifiedBy>LENOVO</cp:lastModifiedBy>
  <cp:revision>84</cp:revision>
  <dcterms:created xsi:type="dcterms:W3CDTF">2011-10-06T04:10:42Z</dcterms:created>
  <dcterms:modified xsi:type="dcterms:W3CDTF">2022-09-30T03:39:00Z</dcterms:modified>
</cp:coreProperties>
</file>